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  <p:embeddedFont>
      <p:font typeface="Helvetica Neue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9" roundtripDataSignature="AMtx7mg/0gpEjIkgAwPDRG9YSIP+ytJV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bold.fntdata"/><Relationship Id="rId25" Type="http://schemas.openxmlformats.org/officeDocument/2006/relationships/font" Target="fonts/HelveticaNeueLight-regular.fntdata"/><Relationship Id="rId28" Type="http://schemas.openxmlformats.org/officeDocument/2006/relationships/font" Target="fonts/HelveticaNeueLight-boldItalic.fntdata"/><Relationship Id="rId27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271a015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271a015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1dedf41e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1dedf41e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26959d03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26959d03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 is our agenda for today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26959d03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26959d03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 collected data from a NYC Government Agency: Taxi and Limousine Commission (TLC)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 want to solve the challenge of understanding and resolving… what is eating up at their revenue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Intro: Many trips are requested and completed in all 5 boroughs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Recorded into 3 </a:t>
            </a:r>
            <a:r>
              <a:rPr lang="en"/>
              <a:t>categories: Yellow Taxi, Green taxi, and High Volume Trips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HV are Ubers, Lyfts, and other ride sharing apps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~HV Trips take a 86% share, Yellow taxi ~14%, and Green taxi barely a %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TLC needs to make more taxis available and spread throughout the 5 boroughs to compete better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1dedf41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1dedf41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yellow and green taxis are regulated by TLC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Yellow Taxi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operates everywhere in NYC (in all 5 </a:t>
            </a:r>
            <a:r>
              <a:rPr lang="en"/>
              <a:t>boroughs)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serves high-demand areas, including tourist spots and business districts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Green Taxi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Was created to to extend taxi service to underserved areas where yellow taxis wouldn’t go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Only accessible in Manhattan and the outer boroughs, but is restricted from picking up passengers south of East 96th Street and West 110th Street.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charts show that yellow and green taxi trips do not vary based on season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They have similar amounts but on a different scale - Yellow is in millions and green is in thousands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b250d9b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b250d9b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3 of the four hottest months of the year (July, August, September)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Missing 3 of the four coldest months  of the year (Jan., Feb., March).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Why does this matter?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Dataset will continue heavier volume towards warmer months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Leaves out our colder months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No clear conclusion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But we can observations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J</a:t>
            </a:r>
            <a:r>
              <a:rPr b="1" lang="en"/>
              <a:t>anuary 39 / 26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February 40 / 27	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March	48 / 34	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April	61 / 44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	71 / 53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June	81 / 63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July	85 / 68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August	 83 / 66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September 77 / 60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October 67 / 51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November 54 / 41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December 41 / 30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b252fcb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b252fcb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3 of the four hottest months of the year (July, August, September)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Missing 3 of the four coldest months  of the year (Jan., Feb., March).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Why does this matter?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Dataset will continue heavier volume towards warmer months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Leaves out our colder months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No clear conclusion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But we can observations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January 39 / 26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February 40 / 27	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March	48 / 34	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April	61 / 44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	71 / 53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June	81 / 63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July	85 / 68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August	 83 / 66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September 77 / 60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October 67 / 51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November 54 / 41	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December 41 / 30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b250d9bc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b250d9b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b250d9bc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b250d9bc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d271a01530_1_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2d271a01530_1_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2d271a01530_1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d271a01530_1_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2d271a01530_1_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2d271a01530_1_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d271a01530_1_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d271a01530_1_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2d271a01530_1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d271a01530_1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2d271a01530_1_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2d271a01530_1_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d271a01530_1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2d271a01530_1_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2d271a01530_1_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2d271a01530_1_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d271a01530_1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2d271a01530_1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d271a01530_1_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2d271a01530_1_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2d271a01530_1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d271a01530_1_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2d271a01530_1_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d271a01530_1_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2d271a01530_1_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2d271a01530_1_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2d271a01530_1_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g2d271a01530_1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d271a01530_1_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2d271a01530_1_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d271a01530_1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2d271a01530_1_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2d271a01530_1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d271a01530_1_0"/>
          <p:cNvSpPr/>
          <p:nvPr/>
        </p:nvSpPr>
        <p:spPr>
          <a:xfrm>
            <a:off x="0" y="0"/>
            <a:ext cx="9144000" cy="5143500"/>
          </a:xfrm>
          <a:prstGeom prst="diagStripe">
            <a:avLst>
              <a:gd fmla="val 57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2d271a01530_1_0"/>
          <p:cNvSpPr txBox="1"/>
          <p:nvPr/>
        </p:nvSpPr>
        <p:spPr>
          <a:xfrm>
            <a:off x="2995200" y="506625"/>
            <a:ext cx="31536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g2d271a01530_1_0"/>
          <p:cNvSpPr txBox="1"/>
          <p:nvPr/>
        </p:nvSpPr>
        <p:spPr>
          <a:xfrm>
            <a:off x="205250" y="2216700"/>
            <a:ext cx="2109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Group 10</a:t>
            </a:r>
            <a:endParaRPr b="1" sz="1800" u="sng">
              <a:solidFill>
                <a:schemeClr val="dk1"/>
              </a:solidFill>
            </a:endParaRPr>
          </a:p>
        </p:txBody>
      </p:sp>
      <p:sp>
        <p:nvSpPr>
          <p:cNvPr id="57" name="Google Shape;57;g2d271a01530_1_0"/>
          <p:cNvSpPr txBox="1"/>
          <p:nvPr/>
        </p:nvSpPr>
        <p:spPr>
          <a:xfrm>
            <a:off x="205250" y="2627475"/>
            <a:ext cx="22689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Xavier Souffront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Jason Gullapa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 Wexler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Kazi Farhan Hoque</a:t>
            </a:r>
            <a:r>
              <a:rPr lang="en"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g2d271a01530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50" y="0"/>
            <a:ext cx="2598200" cy="23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1dedf41ea_1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6698"/>
              <a:buFont typeface="Arial"/>
              <a:buNone/>
            </a:pPr>
            <a:r>
              <a:rPr b="1" lang="en" sz="2355">
                <a:latin typeface="Helvetica Neue"/>
                <a:ea typeface="Helvetica Neue"/>
                <a:cs typeface="Helvetica Neue"/>
                <a:sym typeface="Helvetica Neue"/>
              </a:rPr>
              <a:t>Recap</a:t>
            </a:r>
            <a:endParaRPr b="1" sz="2355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d1dedf41ea_1_10"/>
          <p:cNvSpPr txBox="1"/>
          <p:nvPr>
            <p:ph idx="1" type="body"/>
          </p:nvPr>
        </p:nvSpPr>
        <p:spPr>
          <a:xfrm>
            <a:off x="311700" y="1356750"/>
            <a:ext cx="80250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Ride sharing vehicles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larger portion of market share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Seasonality does not affect TLC 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Font typeface="Helvetica Neue"/>
              <a:buAutoNum type="arabicPeriod"/>
            </a:pP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Warmer climate does not affect TLC 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Can take more risky approaches: 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96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lphaLcPeriod"/>
            </a:pP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More designated taxis, spread throughout the 5 boroughs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496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Font typeface="Helvetica Neue"/>
              <a:buAutoNum type="alphaLcPeriod"/>
            </a:pP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Create own ride sharing app 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g2d1dedf41ea_1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g2d1dedf41ea_1_10"/>
          <p:cNvPicPr preferRelativeResize="0"/>
          <p:nvPr/>
        </p:nvPicPr>
        <p:blipFill rotWithShape="1">
          <a:blip r:embed="rId3">
            <a:alphaModFix amt="23000"/>
          </a:blip>
          <a:srcRect b="-8534" l="0" r="0" t="65559"/>
          <a:stretch/>
        </p:blipFill>
        <p:spPr>
          <a:xfrm>
            <a:off x="175" y="4208750"/>
            <a:ext cx="9143648" cy="263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d1dedf41ea_1_10"/>
          <p:cNvPicPr preferRelativeResize="0"/>
          <p:nvPr/>
        </p:nvPicPr>
        <p:blipFill rotWithShape="1">
          <a:blip r:embed="rId3">
            <a:alphaModFix amt="23000"/>
          </a:blip>
          <a:srcRect b="43457" l="0" r="0" t="30954"/>
          <a:stretch/>
        </p:blipFill>
        <p:spPr>
          <a:xfrm>
            <a:off x="175" y="-478800"/>
            <a:ext cx="9143652" cy="15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d1dedf41ea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500" y="1514450"/>
            <a:ext cx="2269650" cy="22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26959d03d_0_29"/>
          <p:cNvSpPr txBox="1"/>
          <p:nvPr>
            <p:ph type="title"/>
          </p:nvPr>
        </p:nvSpPr>
        <p:spPr>
          <a:xfrm>
            <a:off x="-2214725" y="-615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g2d26959d03d_0_29"/>
          <p:cNvSpPr txBox="1"/>
          <p:nvPr>
            <p:ph idx="1" type="body"/>
          </p:nvPr>
        </p:nvSpPr>
        <p:spPr>
          <a:xfrm>
            <a:off x="0" y="0"/>
            <a:ext cx="8520600" cy="505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dk1"/>
                </a:solidFill>
                <a:highlight>
                  <a:schemeClr val="lt2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Thank You    </a:t>
            </a:r>
            <a:endParaRPr sz="3000">
              <a:highlight>
                <a:schemeClr val="lt2"/>
              </a:highlight>
            </a:endParaRPr>
          </a:p>
        </p:txBody>
      </p:sp>
      <p:sp>
        <p:nvSpPr>
          <p:cNvPr id="147" name="Google Shape;147;g2d26959d03d_0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g2d26959d03d_0_29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-42862"/>
            <a:ext cx="9296400" cy="5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401050" y="146600"/>
            <a:ext cx="24477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of Contents 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484025" y="619575"/>
            <a:ext cx="5952000" cy="42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	Background 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Char char="●"/>
            </a:pP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Data and Business Problem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  Insight 1</a:t>
            </a:r>
            <a:r>
              <a:rPr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Char char="●"/>
            </a:pP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Taxi Trip Market Share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   Insight 2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Char char="●"/>
            </a:pP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Monthly Volume of Taxi Trips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06   Insight 3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Char char="●"/>
            </a:pP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Impact of Weather on Taxi Trips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    Recap 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Char char="●"/>
            </a:pP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Value of </a:t>
            </a: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insights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Char char="●"/>
            </a:pP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 </a:t>
            </a: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recommendations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</a:t>
            </a:r>
            <a:endParaRPr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	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 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5" name="Google Shape;6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688" y="2105625"/>
            <a:ext cx="3796000" cy="37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683938" y="0"/>
            <a:ext cx="4173474" cy="26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26959d03d_0_44"/>
          <p:cNvSpPr/>
          <p:nvPr/>
        </p:nvSpPr>
        <p:spPr>
          <a:xfrm>
            <a:off x="-37575" y="474425"/>
            <a:ext cx="9144000" cy="572700"/>
          </a:xfrm>
          <a:prstGeom prst="flowChartProcess">
            <a:avLst/>
          </a:prstGeom>
          <a:solidFill>
            <a:srgbClr val="1223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d26959d03d_0_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g2d26959d03d_0_44"/>
          <p:cNvSpPr txBox="1"/>
          <p:nvPr>
            <p:ph idx="1" type="body"/>
          </p:nvPr>
        </p:nvSpPr>
        <p:spPr>
          <a:xfrm>
            <a:off x="311700" y="1392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3322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353">
                <a:solidFill>
                  <a:schemeClr val="dk1"/>
                </a:solidFill>
              </a:rPr>
              <a:t>Data from </a:t>
            </a:r>
            <a:r>
              <a:rPr lang="en" sz="2353">
                <a:solidFill>
                  <a:schemeClr val="dk1"/>
                </a:solidFill>
              </a:rPr>
              <a:t>Taxi and Limousine Commission (</a:t>
            </a:r>
            <a:r>
              <a:rPr b="1" lang="en" sz="2353">
                <a:solidFill>
                  <a:schemeClr val="dk1"/>
                </a:solidFill>
              </a:rPr>
              <a:t>TLC</a:t>
            </a:r>
            <a:r>
              <a:rPr lang="en" sz="2353">
                <a:solidFill>
                  <a:schemeClr val="dk1"/>
                </a:solidFill>
              </a:rPr>
              <a:t>)</a:t>
            </a:r>
            <a:endParaRPr sz="2353">
              <a:solidFill>
                <a:schemeClr val="dk1"/>
              </a:solidFill>
            </a:endParaRPr>
          </a:p>
          <a:p>
            <a:pPr indent="-33322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35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i="1" lang="en" sz="2353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Over 200,000 TLC licensees complete approximately </a:t>
            </a:r>
            <a:r>
              <a:rPr i="1" lang="en" sz="2353" u="sng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1,000,000</a:t>
            </a:r>
            <a:r>
              <a:rPr i="1" lang="en" sz="2353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trips each day</a:t>
            </a:r>
            <a:r>
              <a:rPr i="1" lang="en" sz="2353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" sz="235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*</a:t>
            </a:r>
            <a:endParaRPr sz="235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322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 sz="235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Problem: </a:t>
            </a:r>
            <a:endParaRPr sz="235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322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n" sz="235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the drivers behind the reduced revenue?</a:t>
            </a:r>
            <a:endParaRPr sz="235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322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b="1" lang="en" sz="2353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can this be resolved?</a:t>
            </a:r>
            <a:endParaRPr b="1" sz="2353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2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*</a:t>
            </a:r>
            <a:r>
              <a:rPr lang="en" sz="1200">
                <a:solidFill>
                  <a:schemeClr val="dk1"/>
                </a:solidFill>
              </a:rPr>
              <a:t>https://www.nyc.gov/site/tlc/about/about-tlc.page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5" name="Google Shape;75;g2d26959d03d_0_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g2d26959d03d_0_4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957500" y="2898200"/>
            <a:ext cx="5063650" cy="28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idx="1" type="body"/>
          </p:nvPr>
        </p:nvSpPr>
        <p:spPr>
          <a:xfrm>
            <a:off x="279750" y="149625"/>
            <a:ext cx="8584500" cy="4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Insight 1: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Total Trip Market Share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8400"/>
            <a:ext cx="7839699" cy="46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>
            <a:off x="7356875" y="3863600"/>
            <a:ext cx="1507375" cy="1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5925" y="1953575"/>
            <a:ext cx="1882725" cy="1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d1dedf41e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0625"/>
            <a:ext cx="8714002" cy="42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d1dedf41ea_1_0"/>
          <p:cNvSpPr txBox="1"/>
          <p:nvPr/>
        </p:nvSpPr>
        <p:spPr>
          <a:xfrm>
            <a:off x="1172600" y="940625"/>
            <a:ext cx="2324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Yellow</a:t>
            </a: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Taxi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g2d1dedf41ea_1_0"/>
          <p:cNvSpPr txBox="1"/>
          <p:nvPr/>
        </p:nvSpPr>
        <p:spPr>
          <a:xfrm>
            <a:off x="5527375" y="933125"/>
            <a:ext cx="2460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D9EAD3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Green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Taxi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g2d1dedf41ea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g2d1dedf41ea_1_0"/>
          <p:cNvSpPr txBox="1"/>
          <p:nvPr/>
        </p:nvSpPr>
        <p:spPr>
          <a:xfrm>
            <a:off x="200500" y="218725"/>
            <a:ext cx="871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 2: </a:t>
            </a:r>
            <a:r>
              <a:rPr b="1"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Monthly Volume of Taxi Trips</a:t>
            </a:r>
            <a:endParaRPr b="1"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95" name="Google Shape;95;g2d1dedf41ea_1_0"/>
          <p:cNvPicPr preferRelativeResize="0"/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>
            <a:off x="7356875" y="3863600"/>
            <a:ext cx="1507375" cy="1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d1dedf41ea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500" y="1872863"/>
            <a:ext cx="15240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d1dedf41ea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6625" y="1858588"/>
            <a:ext cx="150737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b250d9bcd_0_0"/>
          <p:cNvSpPr txBox="1"/>
          <p:nvPr>
            <p:ph type="title"/>
          </p:nvPr>
        </p:nvSpPr>
        <p:spPr>
          <a:xfrm>
            <a:off x="54725" y="37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2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 3: </a:t>
            </a:r>
            <a:r>
              <a:rPr b="1" lang="en" sz="182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 Influence on Taxi Trips</a:t>
            </a:r>
            <a:endParaRPr b="1" sz="182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03" name="Google Shape;103;g2db250d9bcd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g2db250d9bcd_0_0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7356875" y="3863600"/>
            <a:ext cx="1507375" cy="1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db250d9bc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150" y="949300"/>
            <a:ext cx="5445159" cy="38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b252fcbed_0_0"/>
          <p:cNvSpPr txBox="1"/>
          <p:nvPr>
            <p:ph type="title"/>
          </p:nvPr>
        </p:nvSpPr>
        <p:spPr>
          <a:xfrm>
            <a:off x="54725" y="37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2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 3: </a:t>
            </a:r>
            <a:r>
              <a:rPr b="1" lang="en" sz="182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 Influence on Taxi Trips (HV)</a:t>
            </a:r>
            <a:endParaRPr b="1" sz="182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11" name="Google Shape;111;g2db252fcbed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g2db252fcbed_0_0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7356875" y="3863600"/>
            <a:ext cx="1507375" cy="1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db252fcbe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5" y="949300"/>
            <a:ext cx="7052076" cy="3839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b250d9bcd_0_7"/>
          <p:cNvSpPr txBox="1"/>
          <p:nvPr>
            <p:ph type="title"/>
          </p:nvPr>
        </p:nvSpPr>
        <p:spPr>
          <a:xfrm>
            <a:off x="54725" y="37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2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 3: </a:t>
            </a:r>
            <a:r>
              <a:rPr b="1" lang="en" sz="182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 Influence on Taxi Trips (Green)</a:t>
            </a:r>
            <a:endParaRPr b="1" sz="182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182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19" name="Google Shape;119;g2db250d9bcd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g2db250d9bcd_0_7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7356875" y="3863600"/>
            <a:ext cx="1507375" cy="1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db250d9bcd_0_7"/>
          <p:cNvPicPr preferRelativeResize="0"/>
          <p:nvPr/>
        </p:nvPicPr>
        <p:blipFill rotWithShape="1">
          <a:blip r:embed="rId4">
            <a:alphaModFix/>
          </a:blip>
          <a:srcRect b="0" l="0" r="0" t="960"/>
          <a:stretch/>
        </p:blipFill>
        <p:spPr>
          <a:xfrm>
            <a:off x="54725" y="861000"/>
            <a:ext cx="7302049" cy="41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b250d9bcd_0_14"/>
          <p:cNvSpPr txBox="1"/>
          <p:nvPr>
            <p:ph type="title"/>
          </p:nvPr>
        </p:nvSpPr>
        <p:spPr>
          <a:xfrm>
            <a:off x="54725" y="37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2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 3: </a:t>
            </a:r>
            <a:r>
              <a:rPr b="1" lang="en" sz="182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 Influence on Taxi Trips (Yellow)</a:t>
            </a:r>
            <a:endParaRPr b="1" sz="182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27" name="Google Shape;127;g2db250d9bcd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g2db250d9bcd_0_14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7356875" y="3863600"/>
            <a:ext cx="1507375" cy="1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db250d9bcd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0" y="906650"/>
            <a:ext cx="7120400" cy="39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db250d9bcd_0_14"/>
          <p:cNvSpPr/>
          <p:nvPr/>
        </p:nvSpPr>
        <p:spPr>
          <a:xfrm>
            <a:off x="6178450" y="558475"/>
            <a:ext cx="1347300" cy="82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